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105" d="100"/>
          <a:sy n="105" d="100"/>
        </p:scale>
        <p:origin x="120" y="2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de-DE"/>
              <a:t>Mastertitelformat bearbeiten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de-DE"/>
              <a:t>Mastertitelformat bearbeiten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2/20/2022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de-DE"/>
              <a:t>Mastertitelformat bearbeiten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2/20/2022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‹Nr.›</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de-DE"/>
              <a:t>Mastertitelformat bearbeiten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a:t>Mastertextformat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2/20/2022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de-DE"/>
              <a:t>Mastertitelformat bearbeiten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a:t>Mastertextformat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2/20/2022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‹Nr.›</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de-DE"/>
              <a:t>Mastertitelformat bearbeiten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a:t>Mastertextformat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2/20/2022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de-DE"/>
              <a:t>Mastertitelformat bearbeiten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de-DE"/>
              <a:t>Mastertitelformat bearbeiten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de-DE"/>
              <a:t>Mastertitelformat bearbeiten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2/20/2022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de-DE"/>
              <a:t>Mastertitelformat bearbeiten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de-DE"/>
              <a:t>Mastertitelformat bearbeiten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2/20/2022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de-DE"/>
              <a:t>Mastertitelformat bearbeiten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2/20/2022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a:solidFill>
            <a:schemeClr val="accent1">
              <a:lumMod val="75000"/>
              <a:alpha val="40000"/>
            </a:schemeClr>
          </a:solidFill>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10" name="Group 9"/>
          <p:cNvGrpSpPr/>
          <p:nvPr/>
        </p:nvGrpSpPr>
        <p:grpSpPr>
          <a:xfrm>
            <a:off x="27221" y="-30"/>
            <a:ext cx="2356674" cy="6853283"/>
            <a:chOff x="6627813" y="195452"/>
            <a:chExt cx="1952625" cy="5678299"/>
          </a:xfrm>
          <a:solidFill>
            <a:schemeClr val="accent1"/>
          </a:solidFill>
        </p:grpSpPr>
        <p:sp>
          <p:nvSpPr>
            <p:cNvPr id="11" name="Freeform 27"/>
            <p:cNvSpPr/>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 name="Rectangle 6"/>
          <p:cNvSpPr/>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de-DE"/>
              <a:t>Mastertitelformat bearbeiten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2/20/2022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hyperlink" Target="https://www.co2online.de/modernisieren-und-bauen/waermepumpe/"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91F8D2-ABE0-4064-97F9-A5361456F236}"/>
              </a:ext>
            </a:extLst>
          </p:cNvPr>
          <p:cNvSpPr>
            <a:spLocks noGrp="1"/>
          </p:cNvSpPr>
          <p:nvPr>
            <p:ph type="ctrTitle"/>
          </p:nvPr>
        </p:nvSpPr>
        <p:spPr/>
        <p:txBody>
          <a:bodyPr>
            <a:normAutofit fontScale="90000"/>
          </a:bodyPr>
          <a:lstStyle/>
          <a:p>
            <a:r>
              <a:rPr lang="de-DE" dirty="0"/>
              <a:t>Was ist Photovoltaik? – Die wichtigsten Fragen einfach erklärt</a:t>
            </a:r>
          </a:p>
        </p:txBody>
      </p:sp>
      <p:sp>
        <p:nvSpPr>
          <p:cNvPr id="3" name="Untertitel 2">
            <a:extLst>
              <a:ext uri="{FF2B5EF4-FFF2-40B4-BE49-F238E27FC236}">
                <a16:creationId xmlns:a16="http://schemas.microsoft.com/office/drawing/2014/main" id="{5C23BC9F-9C9E-4F80-89F0-AC8C02837401}"/>
              </a:ext>
            </a:extLst>
          </p:cNvPr>
          <p:cNvSpPr>
            <a:spLocks noGrp="1"/>
          </p:cNvSpPr>
          <p:nvPr>
            <p:ph type="subTitle" idx="1"/>
          </p:nvPr>
        </p:nvSpPr>
        <p:spPr>
          <a:xfrm>
            <a:off x="-2743200" y="4777379"/>
            <a:ext cx="923544" cy="1126283"/>
          </a:xfrm>
        </p:spPr>
        <p:txBody>
          <a:bodyPr/>
          <a:lstStyle/>
          <a:p>
            <a:endParaRPr lang="de-DE" dirty="0"/>
          </a:p>
        </p:txBody>
      </p:sp>
    </p:spTree>
    <p:extLst>
      <p:ext uri="{BB962C8B-B14F-4D97-AF65-F5344CB8AC3E}">
        <p14:creationId xmlns:p14="http://schemas.microsoft.com/office/powerpoint/2010/main" val="5702838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CAEC1F-694D-4068-81E8-083F87EF0885}"/>
              </a:ext>
            </a:extLst>
          </p:cNvPr>
          <p:cNvSpPr>
            <a:spLocks noGrp="1"/>
          </p:cNvSpPr>
          <p:nvPr>
            <p:ph type="title"/>
          </p:nvPr>
        </p:nvSpPr>
        <p:spPr>
          <a:xfrm>
            <a:off x="2592924" y="624110"/>
            <a:ext cx="8911687" cy="5164042"/>
          </a:xfrm>
        </p:spPr>
        <p:txBody>
          <a:bodyPr>
            <a:normAutofit/>
          </a:bodyPr>
          <a:lstStyle/>
          <a:p>
            <a:r>
              <a:rPr lang="de-DE" dirty="0"/>
              <a:t>Die wichtigsten Fakten im Überblick</a:t>
            </a:r>
            <a:br>
              <a:rPr lang="de-DE" dirty="0"/>
            </a:br>
            <a:r>
              <a:rPr lang="de-DE" sz="2000" dirty="0"/>
              <a:t>*Photovoltaik funktioniert auf fast jedem Dach</a:t>
            </a:r>
            <a:br>
              <a:rPr lang="de-DE" sz="2000" dirty="0"/>
            </a:br>
            <a:br>
              <a:rPr lang="de-DE" sz="2000" dirty="0"/>
            </a:br>
            <a:r>
              <a:rPr lang="de-DE" sz="2000" dirty="0"/>
              <a:t>*Vorteil: klimafreundlichen Strom selbst erzeugen</a:t>
            </a:r>
            <a:br>
              <a:rPr lang="de-DE" sz="2000" dirty="0"/>
            </a:br>
            <a:br>
              <a:rPr lang="de-DE" sz="2000" dirty="0"/>
            </a:br>
            <a:r>
              <a:rPr lang="de-DE" sz="2000" dirty="0"/>
              <a:t>*Größe für Einfamilienhaus: 4-10 kWp oder auch mehr</a:t>
            </a:r>
            <a:br>
              <a:rPr lang="de-DE" sz="2000" dirty="0"/>
            </a:br>
            <a:br>
              <a:rPr lang="de-DE" sz="2000" dirty="0"/>
            </a:br>
            <a:r>
              <a:rPr lang="de-DE" sz="2000" dirty="0"/>
              <a:t>*Montage nur durch Fachbetrieb</a:t>
            </a:r>
            <a:br>
              <a:rPr lang="de-DE" dirty="0"/>
            </a:br>
            <a:endParaRPr lang="de-DE" dirty="0"/>
          </a:p>
        </p:txBody>
      </p:sp>
    </p:spTree>
    <p:extLst>
      <p:ext uri="{BB962C8B-B14F-4D97-AF65-F5344CB8AC3E}">
        <p14:creationId xmlns:p14="http://schemas.microsoft.com/office/powerpoint/2010/main" val="1357723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2DF4B1-A9F1-4C59-B31D-E05376EA9CE9}"/>
              </a:ext>
            </a:extLst>
          </p:cNvPr>
          <p:cNvSpPr>
            <a:spLocks noGrp="1"/>
          </p:cNvSpPr>
          <p:nvPr>
            <p:ph type="title"/>
          </p:nvPr>
        </p:nvSpPr>
        <p:spPr>
          <a:xfrm>
            <a:off x="2592924" y="624110"/>
            <a:ext cx="8911687" cy="4011898"/>
          </a:xfrm>
        </p:spPr>
        <p:txBody>
          <a:bodyPr>
            <a:normAutofit fontScale="90000"/>
          </a:bodyPr>
          <a:lstStyle/>
          <a:p>
            <a:r>
              <a:rPr lang="de-DE" dirty="0"/>
              <a:t>Was ist Photovoltaik?</a:t>
            </a:r>
            <a:br>
              <a:rPr lang="de-DE" dirty="0"/>
            </a:br>
            <a:r>
              <a:rPr lang="de-DE" sz="2200" dirty="0"/>
              <a:t>Photovoltaik – oder auch Fotovoltaik – meint die </a:t>
            </a:r>
            <a:r>
              <a:rPr lang="de-DE" sz="2200" b="1" dirty="0"/>
              <a:t>direkte Umwandlung von (Sonnen-)Licht in elektrischen Strom</a:t>
            </a:r>
            <a:r>
              <a:rPr lang="de-DE" sz="2200" dirty="0"/>
              <a:t>. „</a:t>
            </a:r>
            <a:r>
              <a:rPr lang="de-DE" sz="2200" dirty="0" err="1"/>
              <a:t>Photo</a:t>
            </a:r>
            <a:r>
              <a:rPr lang="de-DE" sz="2200" dirty="0"/>
              <a:t>“ leitet sich vom griechischen Wort für Licht ab. Der zweite Bestandteil bezieht sich auf Volt, die Einheit für die elektrische Spannung. Photovoltaik ist die Technologie, mit der Hausbesitzer*innen klimafreundlichen Grünstrom selbst erzeugen und auch direkt verbrauchen können.</a:t>
            </a:r>
            <a:br>
              <a:rPr lang="de-DE" sz="2200" dirty="0"/>
            </a:br>
            <a:r>
              <a:rPr lang="de-DE" sz="2200" dirty="0"/>
              <a:t>„Solarenergie“ oder „Solaranlage“ sind übrigens </a:t>
            </a:r>
            <a:r>
              <a:rPr lang="de-DE" sz="2200" b="1" dirty="0"/>
              <a:t>etwas unscharfe Begriffe</a:t>
            </a:r>
            <a:r>
              <a:rPr lang="de-DE" sz="2200" dirty="0"/>
              <a:t>. Zum einen liefern Photovoltaik-Anlagen auch dann (ein wenig) Strom, wenn Licht aus Straßenlaternen auf sie scheint. Zum anderen besteht Verwechslungsgefahr mit Solarthermie. Solarthermische Anlagen nutzen Solarwärme zum Heizen. Ihre Komponenten auf dem Dach heißen nicht wie bei der Photovoltaik Module, sondern Kollektoren. Die englische Bezeichnung „Panel“ wird oft als Synonym für PV-Modul verwendet.</a:t>
            </a:r>
            <a:br>
              <a:rPr lang="de-DE" dirty="0"/>
            </a:br>
            <a:endParaRPr lang="de-DE" dirty="0"/>
          </a:p>
        </p:txBody>
      </p:sp>
    </p:spTree>
    <p:extLst>
      <p:ext uri="{BB962C8B-B14F-4D97-AF65-F5344CB8AC3E}">
        <p14:creationId xmlns:p14="http://schemas.microsoft.com/office/powerpoint/2010/main" val="2689107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88E298-428F-4CCA-BE8F-D8FD7BB5D3F1}"/>
              </a:ext>
            </a:extLst>
          </p:cNvPr>
          <p:cNvSpPr>
            <a:spLocks noGrp="1"/>
          </p:cNvSpPr>
          <p:nvPr>
            <p:ph type="title"/>
          </p:nvPr>
        </p:nvSpPr>
        <p:spPr>
          <a:xfrm>
            <a:off x="2589213" y="2944368"/>
            <a:ext cx="8915400" cy="3694176"/>
          </a:xfrm>
        </p:spPr>
        <p:txBody>
          <a:bodyPr>
            <a:normAutofit fontScale="90000"/>
          </a:bodyPr>
          <a:lstStyle/>
          <a:p>
            <a:r>
              <a:rPr lang="de-DE" sz="2000" dirty="0"/>
              <a:t>Photovoltaik funktioniert einfach erklärt so: Eine Solarzelle besteht aus </a:t>
            </a:r>
            <a:r>
              <a:rPr lang="de-DE" sz="2000" b="1" dirty="0"/>
              <a:t>zwei unterschiedlich behandelten Schichten Silizium</a:t>
            </a:r>
            <a:r>
              <a:rPr lang="de-DE" sz="2000" dirty="0"/>
              <a:t>, bei denen sich folgendes abspielt:</a:t>
            </a:r>
            <a:br>
              <a:rPr lang="de-DE" sz="2000" dirty="0"/>
            </a:br>
            <a:r>
              <a:rPr lang="de-DE" sz="2000" dirty="0"/>
              <a:t>Die Energie der Lichtphotonen bewirkt, dass sich Elektronen des Siliziums aus der einen Schicht lösen und in die andere Siliziumschicht wandern.</a:t>
            </a:r>
            <a:br>
              <a:rPr lang="de-DE" sz="2000" dirty="0"/>
            </a:br>
            <a:r>
              <a:rPr lang="de-DE" sz="2000" dirty="0"/>
              <a:t>Zwischen den beiden Schichten entsteht so ein elektrisches Feld mit einer in Volt gemessenen Spannung.</a:t>
            </a:r>
            <a:br>
              <a:rPr lang="de-DE" sz="2000" dirty="0"/>
            </a:br>
            <a:r>
              <a:rPr lang="de-DE" sz="2000" dirty="0"/>
              <a:t>Weitergeleitet wird der Strom durch metallene Kontakte auf dem Silizium. Als dünne Drähte sind sie mit bloßem Auge zu erkennen. Mehrere Reihen von Solarzellen werden in einem Modul zusammengeschaltet.</a:t>
            </a:r>
            <a:br>
              <a:rPr lang="de-DE" sz="2000" dirty="0"/>
            </a:br>
            <a:r>
              <a:rPr lang="de-DE" sz="2000" dirty="0"/>
              <a:t>Die Funktion des Halbleiters Silizium können auch Verbindungen aus anderen Elementen erfüllen: Germanium, Zinn, Gallium, Arsen, Kupfer, Indium, Cadmium und Tellur. Die allermeisten Hersteller verwenden aber Silizium.</a:t>
            </a:r>
            <a:br>
              <a:rPr lang="de-DE" dirty="0"/>
            </a:br>
            <a:endParaRPr lang="de-DE" sz="1600" dirty="0"/>
          </a:p>
        </p:txBody>
      </p:sp>
      <p:pic>
        <p:nvPicPr>
          <p:cNvPr id="6" name="Bildplatzhalter 5">
            <a:extLst>
              <a:ext uri="{FF2B5EF4-FFF2-40B4-BE49-F238E27FC236}">
                <a16:creationId xmlns:a16="http://schemas.microsoft.com/office/drawing/2014/main" id="{D673C801-6116-49A1-8F2B-FD7076B6727B}"/>
              </a:ext>
            </a:extLst>
          </p:cNvPr>
          <p:cNvPicPr>
            <a:picLocks noGrp="1" noChangeAspect="1"/>
          </p:cNvPicPr>
          <p:nvPr>
            <p:ph type="pic" idx="1"/>
          </p:nvPr>
        </p:nvPicPr>
        <p:blipFill>
          <a:blip r:embed="rId2"/>
          <a:srcRect t="13764" b="13764"/>
          <a:stretch>
            <a:fillRect/>
          </a:stretch>
        </p:blipFill>
        <p:spPr>
          <a:xfrm>
            <a:off x="2660905" y="634965"/>
            <a:ext cx="5541264" cy="1660179"/>
          </a:xfrm>
        </p:spPr>
      </p:pic>
      <p:sp>
        <p:nvSpPr>
          <p:cNvPr id="4" name="Textplatzhalter 3">
            <a:extLst>
              <a:ext uri="{FF2B5EF4-FFF2-40B4-BE49-F238E27FC236}">
                <a16:creationId xmlns:a16="http://schemas.microsoft.com/office/drawing/2014/main" id="{CC6AAAD0-A54A-47C2-ACF8-B201AF06D13F}"/>
              </a:ext>
            </a:extLst>
          </p:cNvPr>
          <p:cNvSpPr>
            <a:spLocks noGrp="1"/>
          </p:cNvSpPr>
          <p:nvPr>
            <p:ph type="body" sz="half" idx="2"/>
          </p:nvPr>
        </p:nvSpPr>
        <p:spPr>
          <a:xfrm flipH="1">
            <a:off x="-1691640" y="5367338"/>
            <a:ext cx="155448" cy="493712"/>
          </a:xfrm>
        </p:spPr>
        <p:txBody>
          <a:bodyPr/>
          <a:lstStyle/>
          <a:p>
            <a:endParaRPr lang="de-DE" dirty="0"/>
          </a:p>
        </p:txBody>
      </p:sp>
    </p:spTree>
    <p:extLst>
      <p:ext uri="{BB962C8B-B14F-4D97-AF65-F5344CB8AC3E}">
        <p14:creationId xmlns:p14="http://schemas.microsoft.com/office/powerpoint/2010/main" val="1040117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68A07D-923A-4E15-96E7-007DBC272287}"/>
              </a:ext>
            </a:extLst>
          </p:cNvPr>
          <p:cNvSpPr>
            <a:spLocks noGrp="1"/>
          </p:cNvSpPr>
          <p:nvPr>
            <p:ph type="title"/>
          </p:nvPr>
        </p:nvSpPr>
        <p:spPr>
          <a:xfrm>
            <a:off x="2592924" y="624110"/>
            <a:ext cx="8911687" cy="5831554"/>
          </a:xfrm>
        </p:spPr>
        <p:txBody>
          <a:bodyPr>
            <a:normAutofit fontScale="90000"/>
          </a:bodyPr>
          <a:lstStyle/>
          <a:p>
            <a:r>
              <a:rPr lang="de-DE" dirty="0"/>
              <a:t>Wie ist der Aufbau einer Solaranlage?</a:t>
            </a:r>
            <a:br>
              <a:rPr lang="de-DE" dirty="0"/>
            </a:br>
            <a:r>
              <a:rPr lang="de-DE" sz="2200" dirty="0"/>
              <a:t>Der Aufbau einer Photovoltaikanlage ist in wenigen Punkten erklärt:</a:t>
            </a:r>
            <a:br>
              <a:rPr lang="de-DE" sz="2200" dirty="0"/>
            </a:br>
            <a:r>
              <a:rPr lang="de-DE" sz="2200" b="1" dirty="0"/>
              <a:t>Solarmodule</a:t>
            </a:r>
            <a:r>
              <a:rPr lang="de-DE" sz="2200" dirty="0"/>
              <a:t> mit Solarzellen</a:t>
            </a:r>
            <a:br>
              <a:rPr lang="de-DE" sz="2200" dirty="0"/>
            </a:br>
            <a:r>
              <a:rPr lang="de-DE" sz="2200" b="1" dirty="0"/>
              <a:t>Verkabelung</a:t>
            </a:r>
            <a:br>
              <a:rPr lang="de-DE" sz="2200" dirty="0"/>
            </a:br>
            <a:r>
              <a:rPr lang="de-DE" sz="2200" b="1" dirty="0"/>
              <a:t>Montagesystem</a:t>
            </a:r>
            <a:r>
              <a:rPr lang="de-DE" sz="2200" dirty="0"/>
              <a:t> für das Dach (oder Balkon, Carport, Fassade)</a:t>
            </a:r>
            <a:br>
              <a:rPr lang="de-DE" sz="2200" dirty="0"/>
            </a:br>
            <a:r>
              <a:rPr lang="de-DE" sz="2200" b="1" dirty="0"/>
              <a:t>Wechselrichter</a:t>
            </a:r>
            <a:r>
              <a:rPr lang="de-DE" sz="2200" dirty="0"/>
              <a:t>: Wandelt den Gleichstrom aus dem Modul in Wechselstrom für das Hausnetz oder das Stromnetz.</a:t>
            </a:r>
            <a:br>
              <a:rPr lang="de-DE" sz="2200" dirty="0"/>
            </a:br>
            <a:r>
              <a:rPr lang="de-DE" sz="2200" b="1" dirty="0"/>
              <a:t>Zweirichtungszähler</a:t>
            </a:r>
            <a:r>
              <a:rPr lang="de-DE" sz="2200" dirty="0"/>
              <a:t>: Misst den Strombezug aus dem Netz und die Einspeisung von Solarstrom in das Netz – meist auch den Eigenverbrauch von Solarstrom</a:t>
            </a:r>
            <a:br>
              <a:rPr lang="de-DE" sz="2200" dirty="0"/>
            </a:br>
            <a:r>
              <a:rPr lang="de-DE" sz="2200" b="1" dirty="0"/>
              <a:t>Energiemanager</a:t>
            </a:r>
            <a:r>
              <a:rPr lang="de-DE" sz="2200" dirty="0"/>
              <a:t>: Diese Software kann bei entsprechender Einstellung automatisch Spülmaschine, </a:t>
            </a:r>
            <a:r>
              <a:rPr lang="de-DE" sz="2200" dirty="0">
                <a:hlinkClick r:id="rId2" tooltip="Zum Dossier Wärmepumpe: Alle Fachartikel &amp; Ratgeber"/>
              </a:rPr>
              <a:t>Wärmepumpe</a:t>
            </a:r>
            <a:r>
              <a:rPr lang="de-DE" sz="2200" dirty="0"/>
              <a:t> oder Ladestation des Elektroautos anschalten, wenn die PV-Module genug Strom erzeugen.</a:t>
            </a:r>
            <a:br>
              <a:rPr lang="de-DE" sz="2200" dirty="0"/>
            </a:br>
            <a:r>
              <a:rPr lang="de-DE" sz="2200" dirty="0"/>
              <a:t>Für viele gehört inzwischen auch ein Stromspeicher zu ihrer Photovoltaik-Anlage. Solarbatterie und Energiemanager erhöhen den Eigenverbrauch von Solarstrom, was finanzielle und ökologische Vorteile hat.</a:t>
            </a:r>
            <a:br>
              <a:rPr lang="de-DE" dirty="0"/>
            </a:br>
            <a:endParaRPr lang="de-DE" dirty="0"/>
          </a:p>
        </p:txBody>
      </p:sp>
    </p:spTree>
    <p:extLst>
      <p:ext uri="{BB962C8B-B14F-4D97-AF65-F5344CB8AC3E}">
        <p14:creationId xmlns:p14="http://schemas.microsoft.com/office/powerpoint/2010/main" val="986494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E10283-54FA-406D-878E-ED27F69A6CDB}"/>
              </a:ext>
            </a:extLst>
          </p:cNvPr>
          <p:cNvSpPr>
            <a:spLocks noGrp="1"/>
          </p:cNvSpPr>
          <p:nvPr>
            <p:ph type="title"/>
          </p:nvPr>
        </p:nvSpPr>
        <p:spPr>
          <a:xfrm>
            <a:off x="2589213" y="320040"/>
            <a:ext cx="8915400" cy="1161519"/>
          </a:xfrm>
        </p:spPr>
        <p:txBody>
          <a:bodyPr>
            <a:normAutofit fontScale="90000"/>
          </a:bodyPr>
          <a:lstStyle/>
          <a:p>
            <a:r>
              <a:rPr lang="de-DE" sz="1200" b="1" dirty="0"/>
              <a:t>Solartechnik - Funktion und Aufbau</a:t>
            </a:r>
            <a:br>
              <a:rPr lang="de-DE" sz="1200" b="1" dirty="0"/>
            </a:br>
            <a:r>
              <a:rPr lang="de-DE" sz="1200" b="1" dirty="0"/>
              <a:t>Wie funktioniert Photovoltaik und wie sind die Anlagen aufgebaut?</a:t>
            </a:r>
            <a:br>
              <a:rPr lang="de-DE" sz="1200" b="1" dirty="0"/>
            </a:br>
            <a:r>
              <a:rPr lang="de-DE" sz="1200" dirty="0"/>
              <a:t>Der Strom der Photovoltaikanlage entsteht durch Sonnenlicht, welches auf die Anlage fällt und die Elektronen dazu bringt, sich zu bewegen. Dadurch bildet sich Gleichstrom und muss dann durch den Wechselrichter in Wechselstrom umgewandelt werden. Dazu werden Solarmodule, Wechselrichter, Energiemanager, Zähler und eine Batterie als Stromspeicher benötigt.</a:t>
            </a:r>
            <a:br>
              <a:rPr lang="de-DE" dirty="0"/>
            </a:br>
            <a:endParaRPr lang="de-DE" dirty="0"/>
          </a:p>
        </p:txBody>
      </p:sp>
      <p:sp>
        <p:nvSpPr>
          <p:cNvPr id="4" name="Textplatzhalter 3">
            <a:extLst>
              <a:ext uri="{FF2B5EF4-FFF2-40B4-BE49-F238E27FC236}">
                <a16:creationId xmlns:a16="http://schemas.microsoft.com/office/drawing/2014/main" id="{DC89110B-637F-4C5E-B012-2EB8A53123D1}"/>
              </a:ext>
            </a:extLst>
          </p:cNvPr>
          <p:cNvSpPr>
            <a:spLocks noGrp="1"/>
          </p:cNvSpPr>
          <p:nvPr>
            <p:ph type="body" sz="half" idx="2"/>
          </p:nvPr>
        </p:nvSpPr>
        <p:spPr>
          <a:xfrm>
            <a:off x="-2103120" y="5367338"/>
            <a:ext cx="45720" cy="493712"/>
          </a:xfrm>
        </p:spPr>
        <p:txBody>
          <a:bodyPr/>
          <a:lstStyle/>
          <a:p>
            <a:endParaRPr lang="de-DE" dirty="0"/>
          </a:p>
        </p:txBody>
      </p:sp>
      <p:pic>
        <p:nvPicPr>
          <p:cNvPr id="25" name="Bildplatzhalter 24">
            <a:extLst>
              <a:ext uri="{FF2B5EF4-FFF2-40B4-BE49-F238E27FC236}">
                <a16:creationId xmlns:a16="http://schemas.microsoft.com/office/drawing/2014/main" id="{92020B8D-C1AF-46C4-913D-1C90C1EBBFFF}"/>
              </a:ext>
            </a:extLst>
          </p:cNvPr>
          <p:cNvPicPr>
            <a:picLocks noGrp="1" noChangeAspect="1"/>
          </p:cNvPicPr>
          <p:nvPr>
            <p:ph type="pic" idx="1"/>
          </p:nvPr>
        </p:nvPicPr>
        <p:blipFill>
          <a:blip r:embed="rId2"/>
          <a:srcRect t="11570" b="11570"/>
          <a:stretch>
            <a:fillRect/>
          </a:stretch>
        </p:blipFill>
        <p:spPr>
          <a:xfrm>
            <a:off x="2589212" y="1609344"/>
            <a:ext cx="8915400" cy="4443984"/>
          </a:xfrm>
        </p:spPr>
      </p:pic>
    </p:spTree>
    <p:extLst>
      <p:ext uri="{BB962C8B-B14F-4D97-AF65-F5344CB8AC3E}">
        <p14:creationId xmlns:p14="http://schemas.microsoft.com/office/powerpoint/2010/main" val="15298586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B1E06A-AE78-4DEC-823E-CA3E3673AD53}"/>
              </a:ext>
            </a:extLst>
          </p:cNvPr>
          <p:cNvSpPr>
            <a:spLocks noGrp="1"/>
          </p:cNvSpPr>
          <p:nvPr>
            <p:ph type="title"/>
          </p:nvPr>
        </p:nvSpPr>
        <p:spPr>
          <a:xfrm>
            <a:off x="2592924" y="624110"/>
            <a:ext cx="8911687" cy="4743418"/>
          </a:xfrm>
        </p:spPr>
        <p:txBody>
          <a:bodyPr>
            <a:normAutofit fontScale="90000"/>
          </a:bodyPr>
          <a:lstStyle/>
          <a:p>
            <a:r>
              <a:rPr lang="de-DE" b="1" dirty="0"/>
              <a:t>Ihre Vorteile auf einen Blick</a:t>
            </a:r>
            <a:br>
              <a:rPr lang="de-DE" b="1" dirty="0"/>
            </a:br>
            <a:r>
              <a:rPr lang="de-DE" sz="2200" b="1" dirty="0"/>
              <a:t>+</a:t>
            </a:r>
            <a:r>
              <a:rPr lang="de-DE" sz="2200" dirty="0"/>
              <a:t>keine schwankenden Kosten für Strom von Stromanbietern</a:t>
            </a:r>
            <a:br>
              <a:rPr lang="de-DE" sz="2200" dirty="0"/>
            </a:br>
            <a:br>
              <a:rPr lang="de-DE" sz="2200" dirty="0"/>
            </a:br>
            <a:r>
              <a:rPr lang="de-DE" sz="2200" dirty="0"/>
              <a:t>+Stromnetze werden entlastet weniger   Hochspannungsleitungen</a:t>
            </a:r>
            <a:br>
              <a:rPr lang="de-DE" sz="2200" dirty="0"/>
            </a:br>
            <a:br>
              <a:rPr lang="de-DE" sz="2200" dirty="0"/>
            </a:br>
            <a:r>
              <a:rPr lang="de-DE" sz="2200" dirty="0"/>
              <a:t>+geringe Haltungskosten</a:t>
            </a:r>
            <a:br>
              <a:rPr lang="de-DE" sz="2200" dirty="0"/>
            </a:br>
            <a:br>
              <a:rPr lang="de-DE" sz="2200" dirty="0"/>
            </a:br>
            <a:r>
              <a:rPr lang="de-DE" sz="2200" dirty="0"/>
              <a:t>+geringe Haltungskosten</a:t>
            </a:r>
            <a:br>
              <a:rPr lang="de-DE" sz="2200" dirty="0"/>
            </a:br>
            <a:br>
              <a:rPr lang="de-DE" sz="2200" dirty="0"/>
            </a:br>
            <a:r>
              <a:rPr lang="de-DE" sz="2200" dirty="0"/>
              <a:t>+Klimaerwärmung bekämpfen</a:t>
            </a:r>
            <a:br>
              <a:rPr lang="de-DE" sz="2200" dirty="0"/>
            </a:br>
            <a:br>
              <a:rPr lang="de-DE" sz="2200" dirty="0"/>
            </a:br>
            <a:r>
              <a:rPr lang="de-DE" sz="2200" dirty="0"/>
              <a:t>+Strom kann auch gespeichert werden</a:t>
            </a:r>
            <a:br>
              <a:rPr lang="de-DE" dirty="0"/>
            </a:br>
            <a:endParaRPr lang="de-DE" dirty="0"/>
          </a:p>
        </p:txBody>
      </p:sp>
    </p:spTree>
    <p:extLst>
      <p:ext uri="{BB962C8B-B14F-4D97-AF65-F5344CB8AC3E}">
        <p14:creationId xmlns:p14="http://schemas.microsoft.com/office/powerpoint/2010/main" val="5255460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7F14CAA-FA8C-4457-B944-80E0F6C312F9}"/>
              </a:ext>
            </a:extLst>
          </p:cNvPr>
          <p:cNvSpPr>
            <a:spLocks noGrp="1"/>
          </p:cNvSpPr>
          <p:nvPr>
            <p:ph type="title"/>
          </p:nvPr>
        </p:nvSpPr>
        <p:spPr/>
        <p:txBody>
          <a:bodyPr>
            <a:normAutofit fontScale="90000"/>
          </a:bodyPr>
          <a:lstStyle/>
          <a:p>
            <a:r>
              <a:rPr lang="de-DE" sz="1200" b="1" dirty="0"/>
              <a:t>Stromspeicher &amp; Wallboxen</a:t>
            </a:r>
            <a:br>
              <a:rPr lang="de-DE" sz="1200" b="1" dirty="0"/>
            </a:br>
            <a:r>
              <a:rPr lang="de-DE" sz="1200" b="1" dirty="0"/>
              <a:t>Die Kombination macht’s!</a:t>
            </a:r>
            <a:br>
              <a:rPr lang="de-DE" sz="1200" b="1" dirty="0"/>
            </a:br>
            <a:r>
              <a:rPr lang="de-DE" sz="1200" dirty="0"/>
              <a:t>Durch die Kombination ihrer Anlage mit einem Stromspeicher können sie den gewonnen Strom für einen späteren Bedarf speichern.</a:t>
            </a:r>
            <a:br>
              <a:rPr lang="de-DE" sz="1200" dirty="0"/>
            </a:br>
            <a:r>
              <a:rPr lang="de-DE" sz="1200" dirty="0"/>
              <a:t>So können sie zu jeder Zeit ihren eigenen Strom nutzen und viel an Kosten einsparen, sowie ihren Beitrag zur Energiewende leisten.</a:t>
            </a:r>
            <a:br>
              <a:rPr lang="de-DE" sz="1200" dirty="0"/>
            </a:br>
            <a:br>
              <a:rPr lang="de-DE" sz="1200" dirty="0"/>
            </a:br>
            <a:r>
              <a:rPr lang="de-DE" sz="1200" dirty="0"/>
              <a:t>Wussten Sie, dass Sie auch Ladestationen für Elektroautos in Ihrem Zuhause installieren lassen können? Der aus der Photovoltaik- Anlage gewonnene Strom, kann direkt über die Ladestation, einer Wallbox, verwendet werden.</a:t>
            </a:r>
            <a:br>
              <a:rPr lang="de-DE" sz="1200" dirty="0"/>
            </a:br>
            <a:r>
              <a:rPr lang="de-DE" sz="1200" dirty="0"/>
              <a:t>So ist es möglich, ebenfalls Elektroautos solar zu betanken. </a:t>
            </a:r>
            <a:br>
              <a:rPr lang="de-DE" dirty="0"/>
            </a:br>
            <a:endParaRPr lang="de-DE" sz="1600" dirty="0"/>
          </a:p>
        </p:txBody>
      </p:sp>
      <p:pic>
        <p:nvPicPr>
          <p:cNvPr id="2050" name="Picture 2" descr="https://elektroernst.de/wp-content/uploads/2021/10/Stromspeicher-.-Wallboxen@3x.png">
            <a:extLst>
              <a:ext uri="{FF2B5EF4-FFF2-40B4-BE49-F238E27FC236}">
                <a16:creationId xmlns:a16="http://schemas.microsoft.com/office/drawing/2014/main" id="{BA1C128B-D378-4937-90A1-9361B6C488E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81325" y="2233613"/>
            <a:ext cx="6229350" cy="2390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1217375"/>
      </p:ext>
    </p:extLst>
  </p:cSld>
  <p:clrMapOvr>
    <a:masterClrMapping/>
  </p:clrMapOvr>
</p:sld>
</file>

<file path=ppt/theme/theme1.xml><?xml version="1.0" encoding="utf-8"?>
<a:theme xmlns:a="http://schemas.openxmlformats.org/drawingml/2006/main" name="Fetzen">
  <a:themeElements>
    <a:clrScheme name="Wisp">
      <a:dk1>
        <a:sysClr val="windowText" lastClr="000000"/>
      </a:dk1>
      <a:lt1>
        <a:sysClr val="window" lastClr="FFFFFF"/>
      </a:lt1>
      <a:dk2>
        <a:srgbClr val="2C333A"/>
      </a:dk2>
      <a:lt2>
        <a:srgbClr val="D6ECED"/>
      </a:lt2>
      <a:accent1>
        <a:srgbClr val="DE32DE"/>
      </a:accent1>
      <a:accent2>
        <a:srgbClr val="F42B8A"/>
      </a:accent2>
      <a:accent3>
        <a:srgbClr val="349FE7"/>
      </a:accent3>
      <a:accent4>
        <a:srgbClr val="565FF8"/>
      </a:accent4>
      <a:accent5>
        <a:srgbClr val="876BE7"/>
      </a:accent5>
      <a:accent6>
        <a:srgbClr val="F268C2"/>
      </a:accent6>
      <a:hlink>
        <a:srgbClr val="F55CF9"/>
      </a:hlink>
      <a:folHlink>
        <a:srgbClr val="E8A0EE"/>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F20B7C8E-B819-43F3-AAF9-EE50B1A83630}"/>
    </a:ext>
  </a:extLst>
</a:theme>
</file>

<file path=docProps/app.xml><?xml version="1.0" encoding="utf-8"?>
<Properties xmlns="http://schemas.openxmlformats.org/officeDocument/2006/extended-properties" xmlns:vt="http://schemas.openxmlformats.org/officeDocument/2006/docPropsVTypes">
  <Template>Wisp</Template>
  <TotalTime>0</TotalTime>
  <Words>698</Words>
  <Application>Microsoft Office PowerPoint</Application>
  <PresentationFormat>Breitbild</PresentationFormat>
  <Paragraphs>8</Paragraphs>
  <Slides>8</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8</vt:i4>
      </vt:variant>
    </vt:vector>
  </HeadingPairs>
  <TitlesOfParts>
    <vt:vector size="12" baseType="lpstr">
      <vt:lpstr>Arial</vt:lpstr>
      <vt:lpstr>Century Gothic</vt:lpstr>
      <vt:lpstr>Wingdings 3</vt:lpstr>
      <vt:lpstr>Fetzen</vt:lpstr>
      <vt:lpstr>Was ist Photovoltaik? – Die wichtigsten Fragen einfach erklärt</vt:lpstr>
      <vt:lpstr>Die wichtigsten Fakten im Überblick *Photovoltaik funktioniert auf fast jedem Dach  *Vorteil: klimafreundlichen Strom selbst erzeugen  *Größe für Einfamilienhaus: 4-10 kWp oder auch mehr  *Montage nur durch Fachbetrieb </vt:lpstr>
      <vt:lpstr>Was ist Photovoltaik? Photovoltaik – oder auch Fotovoltaik – meint die direkte Umwandlung von (Sonnen-)Licht in elektrischen Strom. „Photo“ leitet sich vom griechischen Wort für Licht ab. Der zweite Bestandteil bezieht sich auf Volt, die Einheit für die elektrische Spannung. Photovoltaik ist die Technologie, mit der Hausbesitzer*innen klimafreundlichen Grünstrom selbst erzeugen und auch direkt verbrauchen können. „Solarenergie“ oder „Solaranlage“ sind übrigens etwas unscharfe Begriffe. Zum einen liefern Photovoltaik-Anlagen auch dann (ein wenig) Strom, wenn Licht aus Straßenlaternen auf sie scheint. Zum anderen besteht Verwechslungsgefahr mit Solarthermie. Solarthermische Anlagen nutzen Solarwärme zum Heizen. Ihre Komponenten auf dem Dach heißen nicht wie bei der Photovoltaik Module, sondern Kollektoren. Die englische Bezeichnung „Panel“ wird oft als Synonym für PV-Modul verwendet. </vt:lpstr>
      <vt:lpstr>Photovoltaik funktioniert einfach erklärt so: Eine Solarzelle besteht aus zwei unterschiedlich behandelten Schichten Silizium, bei denen sich folgendes abspielt: Die Energie der Lichtphotonen bewirkt, dass sich Elektronen des Siliziums aus der einen Schicht lösen und in die andere Siliziumschicht wandern. Zwischen den beiden Schichten entsteht so ein elektrisches Feld mit einer in Volt gemessenen Spannung. Weitergeleitet wird der Strom durch metallene Kontakte auf dem Silizium. Als dünne Drähte sind sie mit bloßem Auge zu erkennen. Mehrere Reihen von Solarzellen werden in einem Modul zusammengeschaltet. Die Funktion des Halbleiters Silizium können auch Verbindungen aus anderen Elementen erfüllen: Germanium, Zinn, Gallium, Arsen, Kupfer, Indium, Cadmium und Tellur. Die allermeisten Hersteller verwenden aber Silizium. </vt:lpstr>
      <vt:lpstr>Wie ist der Aufbau einer Solaranlage? Der Aufbau einer Photovoltaikanlage ist in wenigen Punkten erklärt: Solarmodule mit Solarzellen Verkabelung Montagesystem für das Dach (oder Balkon, Carport, Fassade) Wechselrichter: Wandelt den Gleichstrom aus dem Modul in Wechselstrom für das Hausnetz oder das Stromnetz. Zweirichtungszähler: Misst den Strombezug aus dem Netz und die Einspeisung von Solarstrom in das Netz – meist auch den Eigenverbrauch von Solarstrom Energiemanager: Diese Software kann bei entsprechender Einstellung automatisch Spülmaschine, Wärmepumpe oder Ladestation des Elektroautos anschalten, wenn die PV-Module genug Strom erzeugen. Für viele gehört inzwischen auch ein Stromspeicher zu ihrer Photovoltaik-Anlage. Solarbatterie und Energiemanager erhöhen den Eigenverbrauch von Solarstrom, was finanzielle und ökologische Vorteile hat. </vt:lpstr>
      <vt:lpstr>Solartechnik - Funktion und Aufbau Wie funktioniert Photovoltaik und wie sind die Anlagen aufgebaut? Der Strom der Photovoltaikanlage entsteht durch Sonnenlicht, welches auf die Anlage fällt und die Elektronen dazu bringt, sich zu bewegen. Dadurch bildet sich Gleichstrom und muss dann durch den Wechselrichter in Wechselstrom umgewandelt werden. Dazu werden Solarmodule, Wechselrichter, Energiemanager, Zähler und eine Batterie als Stromspeicher benötigt. </vt:lpstr>
      <vt:lpstr>Ihre Vorteile auf einen Blick +keine schwankenden Kosten für Strom von Stromanbietern  +Stromnetze werden entlastet weniger   Hochspannungsleitungen  +geringe Haltungskosten  +geringe Haltungskosten  +Klimaerwärmung bekämpfen  +Strom kann auch gespeichert werden </vt:lpstr>
      <vt:lpstr>Stromspeicher &amp; Wallboxen Die Kombination macht’s! Durch die Kombination ihrer Anlage mit einem Stromspeicher können sie den gewonnen Strom für einen späteren Bedarf speichern. So können sie zu jeder Zeit ihren eigenen Strom nutzen und viel an Kosten einsparen, sowie ihren Beitrag zur Energiewende leisten.  Wussten Sie, dass Sie auch Ladestationen für Elektroautos in Ihrem Zuhause installieren lassen können? Der aus der Photovoltaik- Anlage gewonnene Strom, kann direkt über die Ladestation, einer Wallbox, verwendet werden. So ist es möglich, ebenfalls Elektroautos solar zu betanken.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Photovoltaik was ist das?</dc:title>
  <dc:creator>Nutzer</dc:creator>
  <cp:lastModifiedBy>Nutzer</cp:lastModifiedBy>
  <cp:revision>7</cp:revision>
  <dcterms:created xsi:type="dcterms:W3CDTF">2022-02-20T13:11:47Z</dcterms:created>
  <dcterms:modified xsi:type="dcterms:W3CDTF">2022-02-20T14:13:38Z</dcterms:modified>
</cp:coreProperties>
</file>